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5070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hunter_foreman_updated_assets/hunter-foreman-cover-16x9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5070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20040"/>
            <a:ext cx="841248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Roadmap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521208" y="786384"/>
            <a:ext cx="79552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B8C4D6"/>
                </a:solidFill>
              </a:rPr>
              <a:t>From working demo to multi-business operations platform.</a:t>
            </a:r>
            <a:endParaRPr lang="en-US" sz="1150" dirty="0"/>
          </a:p>
        </p:txBody>
      </p:sp>
      <p:sp>
        <p:nvSpPr>
          <p:cNvPr id="4" name="Shape 2"/>
          <p:cNvSpPr/>
          <p:nvPr/>
        </p:nvSpPr>
        <p:spPr>
          <a:xfrm>
            <a:off x="502920" y="1097280"/>
            <a:ext cx="11155680" cy="0"/>
          </a:xfrm>
          <a:prstGeom prst="line">
            <a:avLst/>
          </a:prstGeom>
          <a:noFill/>
          <a:ln w="12700">
            <a:solidFill>
              <a:srgbClr val="26324B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02920" y="6510528"/>
            <a:ext cx="74980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B8C4D6"/>
                </a:solidFill>
              </a:rPr>
              <a:t>HUNTER FOREMAN  •  ONE REQUEST. ONE OWNER. COMPLETE VISIBILITY.</a:t>
            </a:r>
            <a:endParaRPr lang="en-US" sz="750" dirty="0"/>
          </a:p>
        </p:txBody>
      </p:sp>
      <p:sp>
        <p:nvSpPr>
          <p:cNvPr id="6" name="Text 4"/>
          <p:cNvSpPr/>
          <p:nvPr/>
        </p:nvSpPr>
        <p:spPr>
          <a:xfrm>
            <a:off x="11384280" y="6473952"/>
            <a:ext cx="3200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B8C4D6"/>
                </a:solidFill>
              </a:rPr>
              <a:t>10</a:t>
            </a:r>
            <a:endParaRPr lang="en-US" sz="800" dirty="0"/>
          </a:p>
        </p:txBody>
      </p:sp>
      <p:sp>
        <p:nvSpPr>
          <p:cNvPr id="7" name="Shape 5"/>
          <p:cNvSpPr/>
          <p:nvPr/>
        </p:nvSpPr>
        <p:spPr>
          <a:xfrm>
            <a:off x="685800" y="1417320"/>
            <a:ext cx="3154680" cy="2011680"/>
          </a:xfrm>
          <a:prstGeom prst="roundRect">
            <a:avLst>
              <a:gd name="adj" fmla="val 4545"/>
            </a:avLst>
          </a:prstGeom>
          <a:solidFill>
            <a:srgbClr val="10131D">
              <a:alpha val="97000"/>
            </a:srgbClr>
          </a:solidFill>
          <a:ln w="12700">
            <a:solidFill>
              <a:srgbClr val="20E070">
                <a:alpha val="75000"/>
              </a:srgbClr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886968" y="1581912"/>
            <a:ext cx="275234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0E070"/>
                </a:solidFill>
              </a:rPr>
              <a:t>Current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886968" y="1965960"/>
            <a:ext cx="2752344" cy="1325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</a:rPr>
              <a:t>Working AI operations demo with ROSE intake, Fireworks classification path, task ownership, dashboard visibility, and proof artifacts.</a:t>
            </a:r>
            <a:endParaRPr lang="en-US" sz="1150" dirty="0"/>
          </a:p>
        </p:txBody>
      </p:sp>
      <p:sp>
        <p:nvSpPr>
          <p:cNvPr id="10" name="Shape 8"/>
          <p:cNvSpPr/>
          <p:nvPr/>
        </p:nvSpPr>
        <p:spPr>
          <a:xfrm>
            <a:off x="4526280" y="1417320"/>
            <a:ext cx="3154680" cy="2011680"/>
          </a:xfrm>
          <a:prstGeom prst="roundRect">
            <a:avLst>
              <a:gd name="adj" fmla="val 4545"/>
            </a:avLst>
          </a:prstGeom>
          <a:solidFill>
            <a:srgbClr val="10131D">
              <a:alpha val="97000"/>
            </a:srgbClr>
          </a:solidFill>
          <a:ln w="12700">
            <a:solidFill>
              <a:srgbClr val="00A8FF">
                <a:alpha val="75000"/>
              </a:srgbClr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4727448" y="1581912"/>
            <a:ext cx="275234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0A8FF"/>
                </a:solidFill>
              </a:rPr>
              <a:t>Business integrations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4727448" y="1965960"/>
            <a:ext cx="2752344" cy="1325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</a:rPr>
              <a:t>Connect real WhatsApp, payment, event, invitation, QR access, and business-specific receivers.</a:t>
            </a:r>
            <a:endParaRPr lang="en-US" sz="1150" dirty="0"/>
          </a:p>
        </p:txBody>
      </p:sp>
      <p:sp>
        <p:nvSpPr>
          <p:cNvPr id="13" name="Shape 11"/>
          <p:cNvSpPr/>
          <p:nvPr/>
        </p:nvSpPr>
        <p:spPr>
          <a:xfrm>
            <a:off x="8366760" y="1417320"/>
            <a:ext cx="3154680" cy="2011680"/>
          </a:xfrm>
          <a:prstGeom prst="roundRect">
            <a:avLst>
              <a:gd name="adj" fmla="val 4545"/>
            </a:avLst>
          </a:prstGeom>
          <a:solidFill>
            <a:srgbClr val="10131D">
              <a:alpha val="97000"/>
            </a:srgbClr>
          </a:solidFill>
          <a:ln w="12700">
            <a:solidFill>
              <a:srgbClr val="FF2BD6">
                <a:alpha val="75000"/>
              </a:srgbClr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8567928" y="1581912"/>
            <a:ext cx="275234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FF2BD6"/>
                </a:solidFill>
              </a:rPr>
              <a:t>Platform expansion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8567928" y="1965960"/>
            <a:ext cx="2752344" cy="1325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</a:rPr>
              <a:t>Multi-business deployment, stronger App Bridge contracts, additional AI providers, and production monitoring.</a:t>
            </a:r>
            <a:endParaRPr lang="en-US" sz="1150" dirty="0"/>
          </a:p>
        </p:txBody>
      </p:sp>
      <p:sp>
        <p:nvSpPr>
          <p:cNvPr id="16" name="Text 14"/>
          <p:cNvSpPr/>
          <p:nvPr/>
        </p:nvSpPr>
        <p:spPr>
          <a:xfrm>
            <a:off x="1005840" y="4224528"/>
            <a:ext cx="101498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</a:rPr>
              <a:t>Track 3 — product/startup-oriented AI operations infrastructure</a:t>
            </a:r>
            <a:endParaRPr lang="en-US" sz="2200" dirty="0"/>
          </a:p>
        </p:txBody>
      </p:sp>
      <p:sp>
        <p:nvSpPr>
          <p:cNvPr id="17" name="Shape 15"/>
          <p:cNvSpPr/>
          <p:nvPr/>
        </p:nvSpPr>
        <p:spPr>
          <a:xfrm>
            <a:off x="2971800" y="4983480"/>
            <a:ext cx="6217920" cy="310896"/>
          </a:xfrm>
          <a:prstGeom prst="roundRect">
            <a:avLst>
              <a:gd name="adj" fmla="val 23529"/>
            </a:avLst>
          </a:prstGeom>
          <a:solidFill>
            <a:srgbClr val="0B0D15">
              <a:alpha val="92000"/>
            </a:srgbClr>
          </a:solidFill>
          <a:ln w="12700">
            <a:solidFill>
              <a:srgbClr val="00F0FF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3063240" y="5056632"/>
            <a:ext cx="603504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00F0FF"/>
                </a:solidFill>
              </a:rPr>
              <a:t>ONE PLATFORM. MANY CLIENTS. FULLY AUTOMATED.</a:t>
            </a:r>
            <a:endParaRPr lang="en-US" sz="9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5070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20040"/>
            <a:ext cx="841248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The Problem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521208" y="786384"/>
            <a:ext cx="79552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B8C4D6"/>
                </a:solidFill>
              </a:rPr>
              <a:t>Customer requests arrive everywhere. Ownership often does not.</a:t>
            </a:r>
            <a:endParaRPr lang="en-US" sz="1150" dirty="0"/>
          </a:p>
        </p:txBody>
      </p:sp>
      <p:sp>
        <p:nvSpPr>
          <p:cNvPr id="4" name="Shape 2"/>
          <p:cNvSpPr/>
          <p:nvPr/>
        </p:nvSpPr>
        <p:spPr>
          <a:xfrm>
            <a:off x="502920" y="1097280"/>
            <a:ext cx="11155680" cy="0"/>
          </a:xfrm>
          <a:prstGeom prst="line">
            <a:avLst/>
          </a:prstGeom>
          <a:noFill/>
          <a:ln w="12700">
            <a:solidFill>
              <a:srgbClr val="26324B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02920" y="6510528"/>
            <a:ext cx="74980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B8C4D6"/>
                </a:solidFill>
              </a:rPr>
              <a:t>HUNTER FOREMAN  •  ONE REQUEST. ONE OWNER. COMPLETE VISIBILITY.</a:t>
            </a:r>
            <a:endParaRPr lang="en-US" sz="750" dirty="0"/>
          </a:p>
        </p:txBody>
      </p:sp>
      <p:sp>
        <p:nvSpPr>
          <p:cNvPr id="6" name="Text 4"/>
          <p:cNvSpPr/>
          <p:nvPr/>
        </p:nvSpPr>
        <p:spPr>
          <a:xfrm>
            <a:off x="11384280" y="6473952"/>
            <a:ext cx="3200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B8C4D6"/>
                </a:solidFill>
              </a:rPr>
              <a:t>02</a:t>
            </a:r>
            <a:endParaRPr lang="en-US" sz="800" dirty="0"/>
          </a:p>
        </p:txBody>
      </p:sp>
      <p:sp>
        <p:nvSpPr>
          <p:cNvPr id="7" name="Shape 5"/>
          <p:cNvSpPr/>
          <p:nvPr/>
        </p:nvSpPr>
        <p:spPr>
          <a:xfrm>
            <a:off x="685800" y="1508760"/>
            <a:ext cx="3291840" cy="1828800"/>
          </a:xfrm>
          <a:prstGeom prst="roundRect">
            <a:avLst>
              <a:gd name="adj" fmla="val 5000"/>
            </a:avLst>
          </a:prstGeom>
          <a:solidFill>
            <a:srgbClr val="10131D">
              <a:alpha val="97000"/>
            </a:srgbClr>
          </a:solidFill>
          <a:ln w="12700">
            <a:solidFill>
              <a:srgbClr val="FF2BD6">
                <a:alpha val="75000"/>
              </a:srgbClr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886968" y="1673352"/>
            <a:ext cx="288950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FF2BD6"/>
                </a:solidFill>
              </a:rPr>
              <a:t>Fragmented intake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886968" y="2057400"/>
            <a:ext cx="2889504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</a:rPr>
              <a:t>Websites, email, WhatsApp, social media, staff messages and walk-ins create scattered requests.</a:t>
            </a:r>
            <a:endParaRPr lang="en-US" sz="1150" dirty="0"/>
          </a:p>
        </p:txBody>
      </p:sp>
      <p:sp>
        <p:nvSpPr>
          <p:cNvPr id="10" name="Shape 8"/>
          <p:cNvSpPr/>
          <p:nvPr/>
        </p:nvSpPr>
        <p:spPr>
          <a:xfrm>
            <a:off x="4434840" y="1508760"/>
            <a:ext cx="3291840" cy="1828800"/>
          </a:xfrm>
          <a:prstGeom prst="roundRect">
            <a:avLst>
              <a:gd name="adj" fmla="val 5000"/>
            </a:avLst>
          </a:prstGeom>
          <a:solidFill>
            <a:srgbClr val="10131D">
              <a:alpha val="97000"/>
            </a:srgbClr>
          </a:solidFill>
          <a:ln w="12700">
            <a:solidFill>
              <a:srgbClr val="00A8FF">
                <a:alpha val="75000"/>
              </a:srgbClr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4636008" y="1673352"/>
            <a:ext cx="288950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0A8FF"/>
                </a:solidFill>
              </a:rPr>
              <a:t>Work gets lost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4636008" y="2057400"/>
            <a:ext cx="2889504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</a:rPr>
              <a:t>Without structured ownership, requests can be forgotten, duplicated, delayed, or routed to the wrong person.</a:t>
            </a:r>
            <a:endParaRPr lang="en-US" sz="1150" dirty="0"/>
          </a:p>
        </p:txBody>
      </p:sp>
      <p:sp>
        <p:nvSpPr>
          <p:cNvPr id="13" name="Shape 11"/>
          <p:cNvSpPr/>
          <p:nvPr/>
        </p:nvSpPr>
        <p:spPr>
          <a:xfrm>
            <a:off x="8183880" y="1508760"/>
            <a:ext cx="3291840" cy="1828800"/>
          </a:xfrm>
          <a:prstGeom prst="roundRect">
            <a:avLst>
              <a:gd name="adj" fmla="val 5000"/>
            </a:avLst>
          </a:prstGeom>
          <a:solidFill>
            <a:srgbClr val="10131D">
              <a:alpha val="97000"/>
            </a:srgbClr>
          </a:solidFill>
          <a:ln w="12700">
            <a:solidFill>
              <a:srgbClr val="00F0FF">
                <a:alpha val="75000"/>
              </a:srgbClr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8385048" y="1673352"/>
            <a:ext cx="288950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0F0FF"/>
                </a:solidFill>
              </a:rPr>
              <a:t>No clear visibility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8385048" y="2057400"/>
            <a:ext cx="2889504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</a:rPr>
              <a:t>Managers cannot easily see who owns the work, what changed, and what should happen next.</a:t>
            </a:r>
            <a:endParaRPr lang="en-US" sz="1150" dirty="0"/>
          </a:p>
        </p:txBody>
      </p:sp>
      <p:sp>
        <p:nvSpPr>
          <p:cNvPr id="16" name="Text 14"/>
          <p:cNvSpPr/>
          <p:nvPr/>
        </p:nvSpPr>
        <p:spPr>
          <a:xfrm>
            <a:off x="960120" y="3977640"/>
            <a:ext cx="102412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Hunter Foreman turns every customer request into owned, traceable work.</a:t>
            </a:r>
            <a:endParaRPr lang="en-US" sz="2800" dirty="0"/>
          </a:p>
        </p:txBody>
      </p:sp>
      <p:sp>
        <p:nvSpPr>
          <p:cNvPr id="17" name="Shape 15"/>
          <p:cNvSpPr/>
          <p:nvPr/>
        </p:nvSpPr>
        <p:spPr>
          <a:xfrm>
            <a:off x="3063240" y="4864608"/>
            <a:ext cx="6035040" cy="310896"/>
          </a:xfrm>
          <a:prstGeom prst="roundRect">
            <a:avLst>
              <a:gd name="adj" fmla="val 23529"/>
            </a:avLst>
          </a:prstGeom>
          <a:solidFill>
            <a:srgbClr val="0B0D15">
              <a:alpha val="92000"/>
            </a:srgbClr>
          </a:solidFill>
          <a:ln w="12700">
            <a:solidFill>
              <a:srgbClr val="8B35FF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3154680" y="4937760"/>
            <a:ext cx="585216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8B35FF"/>
                </a:solidFill>
              </a:rPr>
              <a:t>BUILT FOR BUSINESS OPERATIONS — NOT JUST CONVERSATION</a:t>
            </a:r>
            <a:endParaRPr lang="en-US" sz="9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5070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20040"/>
            <a:ext cx="841248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The Solution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521208" y="786384"/>
            <a:ext cx="79552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B8C4D6"/>
                </a:solidFill>
              </a:rPr>
              <a:t>An AI operations foreman that converts intent into ownership.</a:t>
            </a:r>
            <a:endParaRPr lang="en-US" sz="1150" dirty="0"/>
          </a:p>
        </p:txBody>
      </p:sp>
      <p:sp>
        <p:nvSpPr>
          <p:cNvPr id="4" name="Shape 2"/>
          <p:cNvSpPr/>
          <p:nvPr/>
        </p:nvSpPr>
        <p:spPr>
          <a:xfrm>
            <a:off x="502920" y="1097280"/>
            <a:ext cx="11155680" cy="0"/>
          </a:xfrm>
          <a:prstGeom prst="line">
            <a:avLst/>
          </a:prstGeom>
          <a:noFill/>
          <a:ln w="12700">
            <a:solidFill>
              <a:srgbClr val="26324B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02920" y="6510528"/>
            <a:ext cx="74980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B8C4D6"/>
                </a:solidFill>
              </a:rPr>
              <a:t>HUNTER FOREMAN  •  ONE REQUEST. ONE OWNER. COMPLETE VISIBILITY.</a:t>
            </a:r>
            <a:endParaRPr lang="en-US" sz="750" dirty="0"/>
          </a:p>
        </p:txBody>
      </p:sp>
      <p:sp>
        <p:nvSpPr>
          <p:cNvPr id="6" name="Text 4"/>
          <p:cNvSpPr/>
          <p:nvPr/>
        </p:nvSpPr>
        <p:spPr>
          <a:xfrm>
            <a:off x="11384280" y="6473952"/>
            <a:ext cx="3200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B8C4D6"/>
                </a:solidFill>
              </a:rPr>
              <a:t>03</a:t>
            </a:r>
            <a:endParaRPr lang="en-US" sz="800" dirty="0"/>
          </a:p>
        </p:txBody>
      </p:sp>
      <p:pic>
        <p:nvPicPr>
          <p:cNvPr id="7" name="Image 0" descr="/mnt/data/02-overview-after-request.png">    </p:cNvPr>
          <p:cNvPicPr>
            <a:picLocks noChangeAspect="1"/>
          </p:cNvPicPr>
          <p:nvPr/>
        </p:nvPicPr>
        <p:blipFill>
          <a:blip r:embed="rId1"/>
          <a:srcRect l="62" r="62" t="0" b="0"/>
          <a:stretch/>
        </p:blipFill>
        <p:spPr>
          <a:xfrm>
            <a:off x="594360" y="1417320"/>
            <a:ext cx="5852160" cy="4069080"/>
          </a:xfrm>
          <a:prstGeom prst="rect">
            <a:avLst/>
          </a:prstGeom>
        </p:spPr>
      </p:pic>
      <p:sp>
        <p:nvSpPr>
          <p:cNvPr id="8" name="Shape 5"/>
          <p:cNvSpPr/>
          <p:nvPr/>
        </p:nvSpPr>
        <p:spPr>
          <a:xfrm>
            <a:off x="6812280" y="1417320"/>
            <a:ext cx="4526280" cy="1005840"/>
          </a:xfrm>
          <a:prstGeom prst="roundRect">
            <a:avLst>
              <a:gd name="adj" fmla="val 9091"/>
            </a:avLst>
          </a:prstGeom>
          <a:solidFill>
            <a:srgbClr val="10131D">
              <a:alpha val="97000"/>
            </a:srgbClr>
          </a:solidFill>
          <a:ln w="12700">
            <a:solidFill>
              <a:srgbClr val="FF2BD6">
                <a:alpha val="75000"/>
              </a:srgbClr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013448" y="1581912"/>
            <a:ext cx="412394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FF2BD6"/>
                </a:solidFill>
              </a:rPr>
              <a:t>ROSE intake</a:t>
            </a:r>
            <a:endParaRPr lang="en-US" sz="1400" dirty="0"/>
          </a:p>
        </p:txBody>
      </p:sp>
      <p:sp>
        <p:nvSpPr>
          <p:cNvPr id="10" name="Text 7"/>
          <p:cNvSpPr/>
          <p:nvPr/>
        </p:nvSpPr>
        <p:spPr>
          <a:xfrm>
            <a:off x="7013448" y="1965960"/>
            <a:ext cx="4123944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</a:rPr>
              <a:t>A client request is received through a receptionist-style interface.</a:t>
            </a:r>
            <a:endParaRPr lang="en-US" sz="1150" dirty="0"/>
          </a:p>
        </p:txBody>
      </p:sp>
      <p:sp>
        <p:nvSpPr>
          <p:cNvPr id="11" name="Shape 8"/>
          <p:cNvSpPr/>
          <p:nvPr/>
        </p:nvSpPr>
        <p:spPr>
          <a:xfrm>
            <a:off x="6812280" y="2697480"/>
            <a:ext cx="4526280" cy="1005840"/>
          </a:xfrm>
          <a:prstGeom prst="roundRect">
            <a:avLst>
              <a:gd name="adj" fmla="val 9091"/>
            </a:avLst>
          </a:prstGeom>
          <a:solidFill>
            <a:srgbClr val="10131D">
              <a:alpha val="97000"/>
            </a:srgbClr>
          </a:solidFill>
          <a:ln w="12700">
            <a:solidFill>
              <a:srgbClr val="00A8FF">
                <a:alpha val="75000"/>
              </a:srgbClr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7013448" y="2862072"/>
            <a:ext cx="412394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0A8FF"/>
                </a:solidFill>
              </a:rPr>
              <a:t>AI understanding</a:t>
            </a:r>
            <a:endParaRPr lang="en-US" sz="1400" dirty="0"/>
          </a:p>
        </p:txBody>
      </p:sp>
      <p:sp>
        <p:nvSpPr>
          <p:cNvPr id="13" name="Text 10"/>
          <p:cNvSpPr/>
          <p:nvPr/>
        </p:nvSpPr>
        <p:spPr>
          <a:xfrm>
            <a:off x="7013448" y="3246120"/>
            <a:ext cx="4123944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</a:rPr>
              <a:t>Fireworks classifies intent, workflow, confidence, and escalation signals.</a:t>
            </a:r>
            <a:endParaRPr lang="en-US" sz="1150" dirty="0"/>
          </a:p>
        </p:txBody>
      </p:sp>
      <p:sp>
        <p:nvSpPr>
          <p:cNvPr id="14" name="Shape 11"/>
          <p:cNvSpPr/>
          <p:nvPr/>
        </p:nvSpPr>
        <p:spPr>
          <a:xfrm>
            <a:off x="6812280" y="3977640"/>
            <a:ext cx="4526280" cy="1005840"/>
          </a:xfrm>
          <a:prstGeom prst="roundRect">
            <a:avLst>
              <a:gd name="adj" fmla="val 9091"/>
            </a:avLst>
          </a:prstGeom>
          <a:solidFill>
            <a:srgbClr val="10131D">
              <a:alpha val="97000"/>
            </a:srgbClr>
          </a:solidFill>
          <a:ln w="12700">
            <a:solidFill>
              <a:srgbClr val="00F0FF">
                <a:alpha val="75000"/>
              </a:srgbClr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7013448" y="4142232"/>
            <a:ext cx="412394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0F0FF"/>
                </a:solidFill>
              </a:rPr>
              <a:t>Structured ownership</a:t>
            </a:r>
            <a:endParaRPr lang="en-US" sz="1400" dirty="0"/>
          </a:p>
        </p:txBody>
      </p:sp>
      <p:sp>
        <p:nvSpPr>
          <p:cNvPr id="16" name="Text 13"/>
          <p:cNvSpPr/>
          <p:nvPr/>
        </p:nvSpPr>
        <p:spPr>
          <a:xfrm>
            <a:off x="7013448" y="4526280"/>
            <a:ext cx="4123944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</a:rPr>
              <a:t>Hunter Foreman creates a task, lifecycle, owner path, and dashboard visibility.</a:t>
            </a:r>
            <a:endParaRPr lang="en-US" sz="1150" dirty="0"/>
          </a:p>
        </p:txBody>
      </p:sp>
      <p:sp>
        <p:nvSpPr>
          <p:cNvPr id="17" name="Shape 14"/>
          <p:cNvSpPr/>
          <p:nvPr/>
        </p:nvSpPr>
        <p:spPr>
          <a:xfrm>
            <a:off x="6812280" y="5413248"/>
            <a:ext cx="4526280" cy="310896"/>
          </a:xfrm>
          <a:prstGeom prst="roundRect">
            <a:avLst>
              <a:gd name="adj" fmla="val 23529"/>
            </a:avLst>
          </a:prstGeom>
          <a:solidFill>
            <a:srgbClr val="0B0D15">
              <a:alpha val="92000"/>
            </a:srgbClr>
          </a:solidFill>
          <a:ln w="12700">
            <a:solidFill>
              <a:srgbClr val="20E070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6903720" y="5486400"/>
            <a:ext cx="434340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20E070"/>
                </a:solidFill>
              </a:rPr>
              <a:t>RESULT: WORK THAT IS OWNED, TRACKED, AND VISIBLE</a:t>
            </a:r>
            <a:endParaRPr lang="en-US" sz="9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5070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20040"/>
            <a:ext cx="841248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Hunter Foreman Works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521208" y="786384"/>
            <a:ext cx="79552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B8C4D6"/>
                </a:solidFill>
              </a:rPr>
              <a:t>A request becomes structured work through a visible operations chain.</a:t>
            </a:r>
            <a:endParaRPr lang="en-US" sz="1150" dirty="0"/>
          </a:p>
        </p:txBody>
      </p:sp>
      <p:sp>
        <p:nvSpPr>
          <p:cNvPr id="4" name="Shape 2"/>
          <p:cNvSpPr/>
          <p:nvPr/>
        </p:nvSpPr>
        <p:spPr>
          <a:xfrm>
            <a:off x="502920" y="1097280"/>
            <a:ext cx="11155680" cy="0"/>
          </a:xfrm>
          <a:prstGeom prst="line">
            <a:avLst/>
          </a:prstGeom>
          <a:noFill/>
          <a:ln w="12700">
            <a:solidFill>
              <a:srgbClr val="26324B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02920" y="6510528"/>
            <a:ext cx="74980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B8C4D6"/>
                </a:solidFill>
              </a:rPr>
              <a:t>HUNTER FOREMAN  •  ONE REQUEST. ONE OWNER. COMPLETE VISIBILITY.</a:t>
            </a:r>
            <a:endParaRPr lang="en-US" sz="750" dirty="0"/>
          </a:p>
        </p:txBody>
      </p:sp>
      <p:sp>
        <p:nvSpPr>
          <p:cNvPr id="6" name="Text 4"/>
          <p:cNvSpPr/>
          <p:nvPr/>
        </p:nvSpPr>
        <p:spPr>
          <a:xfrm>
            <a:off x="11384280" y="6473952"/>
            <a:ext cx="3200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B8C4D6"/>
                </a:solidFill>
              </a:rPr>
              <a:t>04</a:t>
            </a:r>
            <a:endParaRPr lang="en-US" sz="800" dirty="0"/>
          </a:p>
        </p:txBody>
      </p:sp>
      <p:sp>
        <p:nvSpPr>
          <p:cNvPr id="7" name="Shape 5"/>
          <p:cNvSpPr/>
          <p:nvPr/>
        </p:nvSpPr>
        <p:spPr>
          <a:xfrm>
            <a:off x="502920" y="2240280"/>
            <a:ext cx="1417320" cy="960120"/>
          </a:xfrm>
          <a:prstGeom prst="roundRect">
            <a:avLst>
              <a:gd name="adj" fmla="val 7619"/>
            </a:avLst>
          </a:prstGeom>
          <a:solidFill>
            <a:srgbClr val="171B28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594360" y="2505456"/>
            <a:ext cx="12344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FFFFFF"/>
                </a:solidFill>
              </a:rPr>
              <a:t>Customer</a:t>
            </a:r>
            <a:endParaRPr lang="en-US" sz="1050" dirty="0"/>
          </a:p>
        </p:txBody>
      </p:sp>
      <p:sp>
        <p:nvSpPr>
          <p:cNvPr id="9" name="Shape 7"/>
          <p:cNvSpPr/>
          <p:nvPr/>
        </p:nvSpPr>
        <p:spPr>
          <a:xfrm>
            <a:off x="1947672" y="2724912"/>
            <a:ext cx="210312" cy="0"/>
          </a:xfrm>
          <a:prstGeom prst="line">
            <a:avLst/>
          </a:prstGeom>
          <a:noFill/>
          <a:ln w="25400">
            <a:solidFill>
              <a:srgbClr val="00A8FF"/>
            </a:solidFill>
            <a:prstDash val="solid"/>
            <a:headEnd type="none"/>
            <a:tailEnd type="triangle"/>
          </a:ln>
        </p:spPr>
      </p:sp>
      <p:sp>
        <p:nvSpPr>
          <p:cNvPr id="10" name="Shape 8"/>
          <p:cNvSpPr/>
          <p:nvPr/>
        </p:nvSpPr>
        <p:spPr>
          <a:xfrm>
            <a:off x="2176272" y="2240280"/>
            <a:ext cx="1417320" cy="960120"/>
          </a:xfrm>
          <a:prstGeom prst="roundRect">
            <a:avLst>
              <a:gd name="adj" fmla="val 7619"/>
            </a:avLst>
          </a:prstGeom>
          <a:solidFill>
            <a:srgbClr val="171B28"/>
          </a:solidFill>
          <a:ln w="12700">
            <a:solidFill>
              <a:srgbClr val="FF2BD6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2267712" y="2505456"/>
            <a:ext cx="12344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FF2BD6"/>
                </a:solidFill>
              </a:rPr>
              <a:t>ROSE AI Receptionist</a:t>
            </a:r>
            <a:endParaRPr lang="en-US" sz="1050" dirty="0"/>
          </a:p>
        </p:txBody>
      </p:sp>
      <p:sp>
        <p:nvSpPr>
          <p:cNvPr id="12" name="Shape 10"/>
          <p:cNvSpPr/>
          <p:nvPr/>
        </p:nvSpPr>
        <p:spPr>
          <a:xfrm>
            <a:off x="3621024" y="2724912"/>
            <a:ext cx="210312" cy="0"/>
          </a:xfrm>
          <a:prstGeom prst="line">
            <a:avLst/>
          </a:prstGeom>
          <a:noFill/>
          <a:ln w="25400">
            <a:solidFill>
              <a:srgbClr val="00A8FF"/>
            </a:solidFill>
            <a:prstDash val="solid"/>
            <a:headEnd type="none"/>
            <a:tailEnd type="triangle"/>
          </a:ln>
        </p:spPr>
      </p:sp>
      <p:sp>
        <p:nvSpPr>
          <p:cNvPr id="13" name="Shape 11"/>
          <p:cNvSpPr/>
          <p:nvPr/>
        </p:nvSpPr>
        <p:spPr>
          <a:xfrm>
            <a:off x="3849624" y="2240280"/>
            <a:ext cx="1417320" cy="960120"/>
          </a:xfrm>
          <a:prstGeom prst="roundRect">
            <a:avLst>
              <a:gd name="adj" fmla="val 7619"/>
            </a:avLst>
          </a:prstGeom>
          <a:solidFill>
            <a:srgbClr val="171B28"/>
          </a:solidFill>
          <a:ln w="12700">
            <a:solidFill>
              <a:srgbClr val="00A8FF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3941064" y="2505456"/>
            <a:ext cx="12344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00A8FF"/>
                </a:solidFill>
              </a:rPr>
              <a:t>Fireworks AI</a:t>
            </a:r>
            <a:endParaRPr lang="en-US" sz="1050" dirty="0"/>
          </a:p>
        </p:txBody>
      </p:sp>
      <p:sp>
        <p:nvSpPr>
          <p:cNvPr id="15" name="Shape 13"/>
          <p:cNvSpPr/>
          <p:nvPr/>
        </p:nvSpPr>
        <p:spPr>
          <a:xfrm>
            <a:off x="5294376" y="2724912"/>
            <a:ext cx="210312" cy="0"/>
          </a:xfrm>
          <a:prstGeom prst="line">
            <a:avLst/>
          </a:prstGeom>
          <a:noFill/>
          <a:ln w="25400">
            <a:solidFill>
              <a:srgbClr val="00A8FF"/>
            </a:solidFill>
            <a:prstDash val="solid"/>
            <a:headEnd type="none"/>
            <a:tailEnd type="triangle"/>
          </a:ln>
        </p:spPr>
      </p:sp>
      <p:sp>
        <p:nvSpPr>
          <p:cNvPr id="16" name="Shape 14"/>
          <p:cNvSpPr/>
          <p:nvPr/>
        </p:nvSpPr>
        <p:spPr>
          <a:xfrm>
            <a:off x="5522976" y="2240280"/>
            <a:ext cx="1417320" cy="960120"/>
          </a:xfrm>
          <a:prstGeom prst="roundRect">
            <a:avLst>
              <a:gd name="adj" fmla="val 7619"/>
            </a:avLst>
          </a:prstGeom>
          <a:solidFill>
            <a:srgbClr val="171B28"/>
          </a:solidFill>
          <a:ln w="12700">
            <a:solidFill>
              <a:srgbClr val="8B35FF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5614416" y="2505456"/>
            <a:ext cx="12344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8B35FF"/>
                </a:solidFill>
              </a:rPr>
              <a:t>Hunter Foreman</a:t>
            </a:r>
            <a:endParaRPr lang="en-US" sz="1050" dirty="0"/>
          </a:p>
        </p:txBody>
      </p:sp>
      <p:sp>
        <p:nvSpPr>
          <p:cNvPr id="18" name="Shape 16"/>
          <p:cNvSpPr/>
          <p:nvPr/>
        </p:nvSpPr>
        <p:spPr>
          <a:xfrm>
            <a:off x="6967728" y="2724912"/>
            <a:ext cx="210312" cy="0"/>
          </a:xfrm>
          <a:prstGeom prst="line">
            <a:avLst/>
          </a:prstGeom>
          <a:noFill/>
          <a:ln w="25400">
            <a:solidFill>
              <a:srgbClr val="00A8FF"/>
            </a:solidFill>
            <a:prstDash val="solid"/>
            <a:headEnd type="none"/>
            <a:tailEnd type="triangle"/>
          </a:ln>
        </p:spPr>
      </p:sp>
      <p:sp>
        <p:nvSpPr>
          <p:cNvPr id="19" name="Shape 17"/>
          <p:cNvSpPr/>
          <p:nvPr/>
        </p:nvSpPr>
        <p:spPr>
          <a:xfrm>
            <a:off x="7196328" y="2240280"/>
            <a:ext cx="1417320" cy="960120"/>
          </a:xfrm>
          <a:prstGeom prst="roundRect">
            <a:avLst>
              <a:gd name="adj" fmla="val 7619"/>
            </a:avLst>
          </a:prstGeom>
          <a:solidFill>
            <a:srgbClr val="171B28"/>
          </a:solidFill>
          <a:ln w="12700">
            <a:solidFill>
              <a:srgbClr val="00F0FF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7287768" y="2505456"/>
            <a:ext cx="12344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00F0FF"/>
                </a:solidFill>
              </a:rPr>
              <a:t>Dashboard</a:t>
            </a:r>
            <a:endParaRPr lang="en-US" sz="1050" dirty="0"/>
          </a:p>
        </p:txBody>
      </p:sp>
      <p:sp>
        <p:nvSpPr>
          <p:cNvPr id="21" name="Shape 19"/>
          <p:cNvSpPr/>
          <p:nvPr/>
        </p:nvSpPr>
        <p:spPr>
          <a:xfrm>
            <a:off x="8641080" y="2724912"/>
            <a:ext cx="210312" cy="0"/>
          </a:xfrm>
          <a:prstGeom prst="line">
            <a:avLst/>
          </a:prstGeom>
          <a:noFill/>
          <a:ln w="25400">
            <a:solidFill>
              <a:srgbClr val="00A8FF"/>
            </a:solidFill>
            <a:prstDash val="solid"/>
            <a:headEnd type="none"/>
            <a:tailEnd type="triangle"/>
          </a:ln>
        </p:spPr>
      </p:sp>
      <p:sp>
        <p:nvSpPr>
          <p:cNvPr id="22" name="Shape 20"/>
          <p:cNvSpPr/>
          <p:nvPr/>
        </p:nvSpPr>
        <p:spPr>
          <a:xfrm>
            <a:off x="8869680" y="2240280"/>
            <a:ext cx="1417320" cy="960120"/>
          </a:xfrm>
          <a:prstGeom prst="roundRect">
            <a:avLst>
              <a:gd name="adj" fmla="val 7619"/>
            </a:avLst>
          </a:prstGeom>
          <a:solidFill>
            <a:srgbClr val="171B28"/>
          </a:solidFill>
          <a:ln w="12700">
            <a:solidFill>
              <a:srgbClr val="20E070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8961120" y="2505456"/>
            <a:ext cx="12344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20E070"/>
                </a:solidFill>
              </a:rPr>
              <a:t>App Bridge</a:t>
            </a:r>
            <a:endParaRPr lang="en-US" sz="1050" dirty="0"/>
          </a:p>
        </p:txBody>
      </p:sp>
      <p:sp>
        <p:nvSpPr>
          <p:cNvPr id="24" name="Shape 22"/>
          <p:cNvSpPr/>
          <p:nvPr/>
        </p:nvSpPr>
        <p:spPr>
          <a:xfrm>
            <a:off x="10314432" y="2724912"/>
            <a:ext cx="210312" cy="0"/>
          </a:xfrm>
          <a:prstGeom prst="line">
            <a:avLst/>
          </a:prstGeom>
          <a:noFill/>
          <a:ln w="25400">
            <a:solidFill>
              <a:srgbClr val="00A8FF"/>
            </a:solidFill>
            <a:prstDash val="solid"/>
            <a:headEnd type="none"/>
            <a:tailEnd type="triangle"/>
          </a:ln>
        </p:spPr>
      </p:sp>
      <p:sp>
        <p:nvSpPr>
          <p:cNvPr id="25" name="Shape 23"/>
          <p:cNvSpPr/>
          <p:nvPr/>
        </p:nvSpPr>
        <p:spPr>
          <a:xfrm>
            <a:off x="10543032" y="2240280"/>
            <a:ext cx="1417320" cy="960120"/>
          </a:xfrm>
          <a:prstGeom prst="roundRect">
            <a:avLst>
              <a:gd name="adj" fmla="val 7619"/>
            </a:avLst>
          </a:prstGeom>
          <a:solidFill>
            <a:srgbClr val="171B28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10634472" y="2505456"/>
            <a:ext cx="12344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FFFFFF"/>
                </a:solidFill>
              </a:rPr>
              <a:t>Connected Apps</a:t>
            </a:r>
            <a:endParaRPr lang="en-US" sz="1050" dirty="0"/>
          </a:p>
        </p:txBody>
      </p:sp>
      <p:sp>
        <p:nvSpPr>
          <p:cNvPr id="27" name="Text 25"/>
          <p:cNvSpPr/>
          <p:nvPr/>
        </p:nvSpPr>
        <p:spPr>
          <a:xfrm>
            <a:off x="960120" y="3977640"/>
            <a:ext cx="102412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2000" dirty="0">
                <a:solidFill>
                  <a:srgbClr val="FFFFFF"/>
                </a:solidFill>
              </a:rPr>
              <a:t>The conversation is only the beginning. The output is a structured task with ownership, priority, lifecycle, dashboard state, and optional application dispatch.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5070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20040"/>
            <a:ext cx="841248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Fireworks AI Integration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521208" y="786384"/>
            <a:ext cx="79552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B8C4D6"/>
                </a:solidFill>
              </a:rPr>
              <a:t>Semantic understanding converts raw requests into structured operations signals.</a:t>
            </a:r>
            <a:endParaRPr lang="en-US" sz="1150" dirty="0"/>
          </a:p>
        </p:txBody>
      </p:sp>
      <p:sp>
        <p:nvSpPr>
          <p:cNvPr id="4" name="Shape 2"/>
          <p:cNvSpPr/>
          <p:nvPr/>
        </p:nvSpPr>
        <p:spPr>
          <a:xfrm>
            <a:off x="502920" y="1097280"/>
            <a:ext cx="11155680" cy="0"/>
          </a:xfrm>
          <a:prstGeom prst="line">
            <a:avLst/>
          </a:prstGeom>
          <a:noFill/>
          <a:ln w="12700">
            <a:solidFill>
              <a:srgbClr val="26324B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02920" y="6510528"/>
            <a:ext cx="74980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B8C4D6"/>
                </a:solidFill>
              </a:rPr>
              <a:t>HUNTER FOREMAN  •  ONE REQUEST. ONE OWNER. COMPLETE VISIBILITY.</a:t>
            </a:r>
            <a:endParaRPr lang="en-US" sz="750" dirty="0"/>
          </a:p>
        </p:txBody>
      </p:sp>
      <p:sp>
        <p:nvSpPr>
          <p:cNvPr id="6" name="Text 4"/>
          <p:cNvSpPr/>
          <p:nvPr/>
        </p:nvSpPr>
        <p:spPr>
          <a:xfrm>
            <a:off x="11384280" y="6473952"/>
            <a:ext cx="3200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B8C4D6"/>
                </a:solidFill>
              </a:rPr>
              <a:t>05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685800" y="1389888"/>
            <a:ext cx="4572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00F0FF"/>
                </a:solidFill>
              </a:rPr>
              <a:t>accounts/fireworks/models/gpt-oss-120b</a:t>
            </a:r>
            <a:endParaRPr lang="en-US" sz="1700" dirty="0"/>
          </a:p>
        </p:txBody>
      </p:sp>
      <p:sp>
        <p:nvSpPr>
          <p:cNvPr id="8" name="Text 6"/>
          <p:cNvSpPr/>
          <p:nvPr/>
        </p:nvSpPr>
        <p:spPr>
          <a:xfrm>
            <a:off x="822960" y="2057400"/>
            <a:ext cx="4297680" cy="219456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rmAutofit/>
          </a:bodyPr>
          <a:lstStyle/>
          <a:p>
            <a:r>
              <a:rPr lang="en-US" sz="1700" dirty="0">
                <a:solidFill>
                  <a:srgbClr val="FFFFFF"/>
                </a:solidFill>
              </a:rPr>
              <a:t>Intent classification
</a:t>
            </a:r>
            <a:endParaRPr lang="en-US" sz="1700" dirty="0"/>
          </a:p>
          <a:p>
            <a:r>
              <a:rPr lang="en-US" sz="1700" dirty="0">
                <a:solidFill>
                  <a:srgbClr val="FFFFFF"/>
                </a:solidFill>
              </a:rPr>
              <a:t>Workflow recommendation
</a:t>
            </a:r>
            <a:endParaRPr lang="en-US" sz="1700" dirty="0"/>
          </a:p>
          <a:p>
            <a:r>
              <a:rPr lang="en-US" sz="1700" dirty="0">
                <a:solidFill>
                  <a:srgbClr val="FFFFFF"/>
                </a:solidFill>
              </a:rPr>
              <a:t>Confidence scoring
</a:t>
            </a:r>
            <a:endParaRPr lang="en-US" sz="1700" dirty="0"/>
          </a:p>
          <a:p>
            <a:r>
              <a:rPr lang="en-US" sz="1700" dirty="0">
                <a:solidFill>
                  <a:srgbClr val="FFFFFF"/>
                </a:solidFill>
              </a:rPr>
              <a:t>Escalation detection
</a:t>
            </a:r>
            <a:endParaRPr lang="en-US" sz="1700" dirty="0"/>
          </a:p>
          <a:p>
            <a:r>
              <a:rPr lang="en-US" sz="1700" dirty="0">
                <a:solidFill>
                  <a:srgbClr val="FFFFFF"/>
                </a:solidFill>
              </a:rPr>
              <a:t>Structured output for task creation</a:t>
            </a:r>
            <a:endParaRPr lang="en-US" sz="1700" dirty="0"/>
          </a:p>
        </p:txBody>
      </p:sp>
      <p:sp>
        <p:nvSpPr>
          <p:cNvPr id="9" name="Shape 7"/>
          <p:cNvSpPr/>
          <p:nvPr/>
        </p:nvSpPr>
        <p:spPr>
          <a:xfrm>
            <a:off x="5623560" y="1417320"/>
            <a:ext cx="5440680" cy="1234440"/>
          </a:xfrm>
          <a:prstGeom prst="roundRect">
            <a:avLst>
              <a:gd name="adj" fmla="val 7407"/>
            </a:avLst>
          </a:prstGeom>
          <a:solidFill>
            <a:srgbClr val="10131D">
              <a:alpha val="97000"/>
            </a:srgbClr>
          </a:solidFill>
          <a:ln w="12700">
            <a:solidFill>
              <a:srgbClr val="FFB000">
                <a:alpha val="75000"/>
              </a:srgbClr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5824728" y="1581912"/>
            <a:ext cx="503834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FFB000"/>
                </a:solidFill>
              </a:rPr>
              <a:t>Fallback is explicit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5824728" y="1965960"/>
            <a:ext cx="503834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</a:rPr>
              <a:t>If provider credentials are not configured, the demo uses deterministic rules instead of pretending live AI is available.</a:t>
            </a:r>
            <a:endParaRPr lang="en-US" sz="1150" dirty="0"/>
          </a:p>
        </p:txBody>
      </p:sp>
      <p:sp>
        <p:nvSpPr>
          <p:cNvPr id="12" name="Shape 10"/>
          <p:cNvSpPr/>
          <p:nvPr/>
        </p:nvSpPr>
        <p:spPr>
          <a:xfrm>
            <a:off x="5623560" y="2971800"/>
            <a:ext cx="5440680" cy="1234440"/>
          </a:xfrm>
          <a:prstGeom prst="roundRect">
            <a:avLst>
              <a:gd name="adj" fmla="val 7407"/>
            </a:avLst>
          </a:prstGeom>
          <a:solidFill>
            <a:srgbClr val="10131D">
              <a:alpha val="97000"/>
            </a:srgbClr>
          </a:solidFill>
          <a:ln w="12700">
            <a:solidFill>
              <a:srgbClr val="20E070">
                <a:alpha val="75000"/>
              </a:srgbClr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5824728" y="3136392"/>
            <a:ext cx="503834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0E070"/>
                </a:solidFill>
              </a:rPr>
              <a:t>Evidence matches implementation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5824728" y="3520440"/>
            <a:ext cx="503834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</a:rPr>
              <a:t>Proof artifacts and demo behavior distinguish Fireworks-backed classification from deterministic local fallback.</a:t>
            </a:r>
            <a:endParaRPr lang="en-US" sz="1150" dirty="0"/>
          </a:p>
        </p:txBody>
      </p:sp>
      <p:sp>
        <p:nvSpPr>
          <p:cNvPr id="15" name="Shape 13"/>
          <p:cNvSpPr/>
          <p:nvPr/>
        </p:nvSpPr>
        <p:spPr>
          <a:xfrm>
            <a:off x="5623560" y="4526280"/>
            <a:ext cx="5440680" cy="914400"/>
          </a:xfrm>
          <a:prstGeom prst="roundRect">
            <a:avLst>
              <a:gd name="adj" fmla="val 10000"/>
            </a:avLst>
          </a:prstGeom>
          <a:solidFill>
            <a:srgbClr val="10131D">
              <a:alpha val="97000"/>
            </a:srgbClr>
          </a:solidFill>
          <a:ln w="12700">
            <a:solidFill>
              <a:srgbClr val="00A8FF">
                <a:alpha val="7500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824728" y="4690872"/>
            <a:ext cx="503834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0A8FF"/>
                </a:solidFill>
              </a:rPr>
              <a:t>Why it matters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5824728" y="5074920"/>
            <a:ext cx="503834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</a:rPr>
              <a:t>Judges can see the AI boundary, the business workflow boundary, and proof artifacts.</a:t>
            </a:r>
            <a:endParaRPr lang="en-US" sz="11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5070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20040"/>
            <a:ext cx="841248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Demo Flow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521208" y="786384"/>
            <a:ext cx="79552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B8C4D6"/>
                </a:solidFill>
              </a:rPr>
              <a:t>From ROSE request to dashboard visibility.</a:t>
            </a:r>
            <a:endParaRPr lang="en-US" sz="1150" dirty="0"/>
          </a:p>
        </p:txBody>
      </p:sp>
      <p:sp>
        <p:nvSpPr>
          <p:cNvPr id="4" name="Shape 2"/>
          <p:cNvSpPr/>
          <p:nvPr/>
        </p:nvSpPr>
        <p:spPr>
          <a:xfrm>
            <a:off x="502920" y="1097280"/>
            <a:ext cx="11155680" cy="0"/>
          </a:xfrm>
          <a:prstGeom prst="line">
            <a:avLst/>
          </a:prstGeom>
          <a:noFill/>
          <a:ln w="12700">
            <a:solidFill>
              <a:srgbClr val="26324B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02920" y="6510528"/>
            <a:ext cx="74980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B8C4D6"/>
                </a:solidFill>
              </a:rPr>
              <a:t>HUNTER FOREMAN  •  ONE REQUEST. ONE OWNER. COMPLETE VISIBILITY.</a:t>
            </a:r>
            <a:endParaRPr lang="en-US" sz="750" dirty="0"/>
          </a:p>
        </p:txBody>
      </p:sp>
      <p:sp>
        <p:nvSpPr>
          <p:cNvPr id="6" name="Text 4"/>
          <p:cNvSpPr/>
          <p:nvPr/>
        </p:nvSpPr>
        <p:spPr>
          <a:xfrm>
            <a:off x="11384280" y="6473952"/>
            <a:ext cx="3200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B8C4D6"/>
                </a:solidFill>
              </a:rPr>
              <a:t>06</a:t>
            </a:r>
            <a:endParaRPr lang="en-US" sz="800" dirty="0"/>
          </a:p>
        </p:txBody>
      </p:sp>
      <p:pic>
        <p:nvPicPr>
          <p:cNvPr id="7" name="Image 0" descr="/mnt/data/01-overview-clean.png">    </p:cNvPr>
          <p:cNvPicPr>
            <a:picLocks noChangeAspect="1"/>
          </p:cNvPicPr>
          <p:nvPr/>
        </p:nvPicPr>
        <p:blipFill>
          <a:blip r:embed="rId1"/>
          <a:srcRect l="2358" r="2358" t="0" b="0"/>
          <a:stretch/>
        </p:blipFill>
        <p:spPr>
          <a:xfrm>
            <a:off x="594360" y="1298448"/>
            <a:ext cx="5394960" cy="3931920"/>
          </a:xfrm>
          <a:prstGeom prst="rect">
            <a:avLst/>
          </a:prstGeom>
        </p:spPr>
      </p:pic>
      <p:pic>
        <p:nvPicPr>
          <p:cNvPr id="8" name="Image 1" descr="/mnt/data/02-overview-after-request.png">    </p:cNvPr>
          <p:cNvPicPr>
            <a:picLocks noChangeAspect="1"/>
          </p:cNvPicPr>
          <p:nvPr/>
        </p:nvPicPr>
        <p:blipFill>
          <a:blip r:embed="rId2"/>
          <a:srcRect l="2358" r="2358" t="0" b="0"/>
          <a:stretch/>
        </p:blipFill>
        <p:spPr>
          <a:xfrm>
            <a:off x="6199632" y="1298448"/>
            <a:ext cx="5394960" cy="393192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94360" y="5440680"/>
            <a:ext cx="53949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B8C4D6"/>
                </a:solidFill>
              </a:rPr>
              <a:t>Before request</a:t>
            </a:r>
            <a:endParaRPr lang="en-US" sz="1300" dirty="0"/>
          </a:p>
        </p:txBody>
      </p:sp>
      <p:sp>
        <p:nvSpPr>
          <p:cNvPr id="10" name="Text 6"/>
          <p:cNvSpPr/>
          <p:nvPr/>
        </p:nvSpPr>
        <p:spPr>
          <a:xfrm>
            <a:off x="6199632" y="5440680"/>
            <a:ext cx="53949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20E070"/>
                </a:solidFill>
              </a:rPr>
              <a:t>After request created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5070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20040"/>
            <a:ext cx="841248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Proof of Ownership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521208" y="786384"/>
            <a:ext cx="79552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B8C4D6"/>
                </a:solidFill>
              </a:rPr>
              <a:t>Requests become task-board work instead of disappearing in chat history.</a:t>
            </a:r>
            <a:endParaRPr lang="en-US" sz="1150" dirty="0"/>
          </a:p>
        </p:txBody>
      </p:sp>
      <p:sp>
        <p:nvSpPr>
          <p:cNvPr id="4" name="Shape 2"/>
          <p:cNvSpPr/>
          <p:nvPr/>
        </p:nvSpPr>
        <p:spPr>
          <a:xfrm>
            <a:off x="502920" y="1097280"/>
            <a:ext cx="11155680" cy="0"/>
          </a:xfrm>
          <a:prstGeom prst="line">
            <a:avLst/>
          </a:prstGeom>
          <a:noFill/>
          <a:ln w="12700">
            <a:solidFill>
              <a:srgbClr val="26324B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02920" y="6510528"/>
            <a:ext cx="74980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B8C4D6"/>
                </a:solidFill>
              </a:rPr>
              <a:t>HUNTER FOREMAN  •  ONE REQUEST. ONE OWNER. COMPLETE VISIBILITY.</a:t>
            </a:r>
            <a:endParaRPr lang="en-US" sz="750" dirty="0"/>
          </a:p>
        </p:txBody>
      </p:sp>
      <p:sp>
        <p:nvSpPr>
          <p:cNvPr id="6" name="Text 4"/>
          <p:cNvSpPr/>
          <p:nvPr/>
        </p:nvSpPr>
        <p:spPr>
          <a:xfrm>
            <a:off x="11384280" y="6473952"/>
            <a:ext cx="3200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B8C4D6"/>
                </a:solidFill>
              </a:rPr>
              <a:t>07</a:t>
            </a:r>
            <a:endParaRPr lang="en-US" sz="800" dirty="0"/>
          </a:p>
        </p:txBody>
      </p:sp>
      <p:pic>
        <p:nvPicPr>
          <p:cNvPr id="7" name="Image 0" descr="/mnt/data/03-requests.png">    </p:cNvPr>
          <p:cNvPicPr>
            <a:picLocks noChangeAspect="1"/>
          </p:cNvPicPr>
          <p:nvPr/>
        </p:nvPicPr>
        <p:blipFill>
          <a:blip r:embed="rId1"/>
          <a:srcRect l="2762" r="2762" t="0" b="0"/>
          <a:stretch/>
        </p:blipFill>
        <p:spPr>
          <a:xfrm>
            <a:off x="594360" y="1325880"/>
            <a:ext cx="5349240" cy="3931920"/>
          </a:xfrm>
          <a:prstGeom prst="rect">
            <a:avLst/>
          </a:prstGeom>
        </p:spPr>
      </p:pic>
      <p:pic>
        <p:nvPicPr>
          <p:cNvPr id="8" name="Image 1" descr="/mnt/data/04-task-board.png">    </p:cNvPr>
          <p:cNvPicPr>
            <a:picLocks noChangeAspect="1"/>
          </p:cNvPicPr>
          <p:nvPr/>
        </p:nvPicPr>
        <p:blipFill>
          <a:blip r:embed="rId2"/>
          <a:srcRect l="2762" r="2762" t="0" b="0"/>
          <a:stretch/>
        </p:blipFill>
        <p:spPr>
          <a:xfrm>
            <a:off x="6263640" y="1325880"/>
            <a:ext cx="5349240" cy="3931920"/>
          </a:xfrm>
          <a:prstGeom prst="rect">
            <a:avLst/>
          </a:prstGeom>
        </p:spPr>
      </p:pic>
      <p:sp>
        <p:nvSpPr>
          <p:cNvPr id="9" name="Shape 5"/>
          <p:cNvSpPr/>
          <p:nvPr/>
        </p:nvSpPr>
        <p:spPr>
          <a:xfrm>
            <a:off x="2148840" y="5468112"/>
            <a:ext cx="2011680" cy="310896"/>
          </a:xfrm>
          <a:prstGeom prst="roundRect">
            <a:avLst>
              <a:gd name="adj" fmla="val 23529"/>
            </a:avLst>
          </a:prstGeom>
          <a:solidFill>
            <a:srgbClr val="0B0D15">
              <a:alpha val="92000"/>
            </a:srgbClr>
          </a:solidFill>
          <a:ln w="12700">
            <a:solidFill>
              <a:srgbClr val="00A8FF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2240280" y="5541264"/>
            <a:ext cx="182880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00A8FF"/>
                </a:solidFill>
              </a:rPr>
              <a:t>REQUEST LOG</a:t>
            </a:r>
            <a:endParaRPr lang="en-US" sz="950" dirty="0"/>
          </a:p>
        </p:txBody>
      </p:sp>
      <p:sp>
        <p:nvSpPr>
          <p:cNvPr id="11" name="Shape 7"/>
          <p:cNvSpPr/>
          <p:nvPr/>
        </p:nvSpPr>
        <p:spPr>
          <a:xfrm>
            <a:off x="7818120" y="5468112"/>
            <a:ext cx="2011680" cy="310896"/>
          </a:xfrm>
          <a:prstGeom prst="roundRect">
            <a:avLst>
              <a:gd name="adj" fmla="val 23529"/>
            </a:avLst>
          </a:prstGeom>
          <a:solidFill>
            <a:srgbClr val="0B0D15">
              <a:alpha val="92000"/>
            </a:srgbClr>
          </a:solidFill>
          <a:ln w="12700">
            <a:solidFill>
              <a:srgbClr val="FF2BD6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7909560" y="5541264"/>
            <a:ext cx="182880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FF2BD6"/>
                </a:solidFill>
              </a:rPr>
              <a:t>TASK BOARD</a:t>
            </a:r>
            <a:endParaRPr lang="en-US" sz="9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5070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20040"/>
            <a:ext cx="841248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Operations Depth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521208" y="786384"/>
            <a:ext cx="79552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B8C4D6"/>
                </a:solidFill>
              </a:rPr>
              <a:t>Integrations are visible, but unfinished modules are not falsely presented as live.</a:t>
            </a:r>
            <a:endParaRPr lang="en-US" sz="1150" dirty="0"/>
          </a:p>
        </p:txBody>
      </p:sp>
      <p:sp>
        <p:nvSpPr>
          <p:cNvPr id="4" name="Shape 2"/>
          <p:cNvSpPr/>
          <p:nvPr/>
        </p:nvSpPr>
        <p:spPr>
          <a:xfrm>
            <a:off x="502920" y="1097280"/>
            <a:ext cx="11155680" cy="0"/>
          </a:xfrm>
          <a:prstGeom prst="line">
            <a:avLst/>
          </a:prstGeom>
          <a:noFill/>
          <a:ln w="12700">
            <a:solidFill>
              <a:srgbClr val="26324B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02920" y="6510528"/>
            <a:ext cx="74980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B8C4D6"/>
                </a:solidFill>
              </a:rPr>
              <a:t>HUNTER FOREMAN  •  ONE REQUEST. ONE OWNER. COMPLETE VISIBILITY.</a:t>
            </a:r>
            <a:endParaRPr lang="en-US" sz="750" dirty="0"/>
          </a:p>
        </p:txBody>
      </p:sp>
      <p:sp>
        <p:nvSpPr>
          <p:cNvPr id="6" name="Text 4"/>
          <p:cNvSpPr/>
          <p:nvPr/>
        </p:nvSpPr>
        <p:spPr>
          <a:xfrm>
            <a:off x="11384280" y="6473952"/>
            <a:ext cx="3200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B8C4D6"/>
                </a:solidFill>
              </a:rPr>
              <a:t>08</a:t>
            </a:r>
            <a:endParaRPr lang="en-US" sz="800" dirty="0"/>
          </a:p>
        </p:txBody>
      </p:sp>
      <p:pic>
        <p:nvPicPr>
          <p:cNvPr id="7" name="Image 0" descr="/mnt/data/05-connected-apps.png">    </p:cNvPr>
          <p:cNvPicPr>
            <a:picLocks noChangeAspect="1"/>
          </p:cNvPicPr>
          <p:nvPr/>
        </p:nvPicPr>
        <p:blipFill>
          <a:blip r:embed="rId1"/>
          <a:srcRect l="3125" r="3125" t="0" b="0"/>
          <a:stretch/>
        </p:blipFill>
        <p:spPr>
          <a:xfrm>
            <a:off x="502920" y="1325880"/>
            <a:ext cx="3703320" cy="2743200"/>
          </a:xfrm>
          <a:prstGeom prst="rect">
            <a:avLst/>
          </a:prstGeom>
        </p:spPr>
      </p:pic>
      <p:pic>
        <p:nvPicPr>
          <p:cNvPr id="8" name="Image 1" descr="/mnt/data/06-analytics.png">    </p:cNvPr>
          <p:cNvPicPr>
            <a:picLocks noChangeAspect="1"/>
          </p:cNvPicPr>
          <p:nvPr/>
        </p:nvPicPr>
        <p:blipFill>
          <a:blip r:embed="rId2"/>
          <a:srcRect l="3125" r="3125" t="0" b="0"/>
          <a:stretch/>
        </p:blipFill>
        <p:spPr>
          <a:xfrm>
            <a:off x="4315968" y="1325880"/>
            <a:ext cx="3703320" cy="2743200"/>
          </a:xfrm>
          <a:prstGeom prst="rect">
            <a:avLst/>
          </a:prstGeom>
        </p:spPr>
      </p:pic>
      <p:pic>
        <p:nvPicPr>
          <p:cNvPr id="9" name="Image 2" descr="/mnt/data/08-system-health.png">    </p:cNvPr>
          <p:cNvPicPr>
            <a:picLocks noChangeAspect="1"/>
          </p:cNvPicPr>
          <p:nvPr/>
        </p:nvPicPr>
        <p:blipFill>
          <a:blip r:embed="rId3"/>
          <a:srcRect l="3125" r="3125" t="0" b="0"/>
          <a:stretch/>
        </p:blipFill>
        <p:spPr>
          <a:xfrm>
            <a:off x="8138160" y="1325880"/>
            <a:ext cx="3703320" cy="274320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02920" y="4270248"/>
            <a:ext cx="37033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00F0FF"/>
                </a:solidFill>
              </a:rPr>
              <a:t>Connected Apps</a:t>
            </a:r>
            <a:endParaRPr lang="en-US" sz="1200" dirty="0"/>
          </a:p>
        </p:txBody>
      </p:sp>
      <p:sp>
        <p:nvSpPr>
          <p:cNvPr id="11" name="Text 6"/>
          <p:cNvSpPr/>
          <p:nvPr/>
        </p:nvSpPr>
        <p:spPr>
          <a:xfrm>
            <a:off x="4315968" y="4270248"/>
            <a:ext cx="37033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20E070"/>
                </a:solidFill>
              </a:rPr>
              <a:t>Analytics</a:t>
            </a:r>
            <a:endParaRPr lang="en-US" sz="1200" dirty="0"/>
          </a:p>
        </p:txBody>
      </p:sp>
      <p:sp>
        <p:nvSpPr>
          <p:cNvPr id="12" name="Text 7"/>
          <p:cNvSpPr/>
          <p:nvPr/>
        </p:nvSpPr>
        <p:spPr>
          <a:xfrm>
            <a:off x="8138160" y="4270248"/>
            <a:ext cx="37033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FF2BD6"/>
                </a:solidFill>
              </a:rPr>
              <a:t>System Health</a:t>
            </a:r>
            <a:endParaRPr lang="en-US" sz="1200" dirty="0"/>
          </a:p>
        </p:txBody>
      </p:sp>
      <p:sp>
        <p:nvSpPr>
          <p:cNvPr id="13" name="Text 8"/>
          <p:cNvSpPr/>
          <p:nvPr/>
        </p:nvSpPr>
        <p:spPr>
          <a:xfrm>
            <a:off x="1005840" y="5166360"/>
            <a:ext cx="101498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800" dirty="0">
                <a:solidFill>
                  <a:srgbClr val="FFFFFF"/>
                </a:solidFill>
              </a:rPr>
              <a:t>Planned, under-maintenance, demo-only, and not-connected states are shown honestly inside the product UI.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5070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20040"/>
            <a:ext cx="841248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Verification &amp; Container Proof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521208" y="786384"/>
            <a:ext cx="79552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B8C4D6"/>
                </a:solidFill>
              </a:rPr>
              <a:t>Submission evidence is packaged to support every significant claim.</a:t>
            </a:r>
            <a:endParaRPr lang="en-US" sz="1150" dirty="0"/>
          </a:p>
        </p:txBody>
      </p:sp>
      <p:sp>
        <p:nvSpPr>
          <p:cNvPr id="4" name="Shape 2"/>
          <p:cNvSpPr/>
          <p:nvPr/>
        </p:nvSpPr>
        <p:spPr>
          <a:xfrm>
            <a:off x="502920" y="1097280"/>
            <a:ext cx="11155680" cy="0"/>
          </a:xfrm>
          <a:prstGeom prst="line">
            <a:avLst/>
          </a:prstGeom>
          <a:noFill/>
          <a:ln w="12700">
            <a:solidFill>
              <a:srgbClr val="26324B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02920" y="6510528"/>
            <a:ext cx="74980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B8C4D6"/>
                </a:solidFill>
              </a:rPr>
              <a:t>HUNTER FOREMAN  •  ONE REQUEST. ONE OWNER. COMPLETE VISIBILITY.</a:t>
            </a:r>
            <a:endParaRPr lang="en-US" sz="750" dirty="0"/>
          </a:p>
        </p:txBody>
      </p:sp>
      <p:sp>
        <p:nvSpPr>
          <p:cNvPr id="6" name="Text 4"/>
          <p:cNvSpPr/>
          <p:nvPr/>
        </p:nvSpPr>
        <p:spPr>
          <a:xfrm>
            <a:off x="11384280" y="6473952"/>
            <a:ext cx="3200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B8C4D6"/>
                </a:solidFill>
              </a:rPr>
              <a:t>09</a:t>
            </a:r>
            <a:endParaRPr lang="en-US" sz="800" dirty="0"/>
          </a:p>
        </p:txBody>
      </p:sp>
      <p:sp>
        <p:nvSpPr>
          <p:cNvPr id="7" name="Shape 5"/>
          <p:cNvSpPr/>
          <p:nvPr/>
        </p:nvSpPr>
        <p:spPr>
          <a:xfrm>
            <a:off x="685800" y="1417320"/>
            <a:ext cx="3291840" cy="1234440"/>
          </a:xfrm>
          <a:prstGeom prst="roundRect">
            <a:avLst>
              <a:gd name="adj" fmla="val 7407"/>
            </a:avLst>
          </a:prstGeom>
          <a:solidFill>
            <a:srgbClr val="10131D">
              <a:alpha val="97000"/>
            </a:srgbClr>
          </a:solidFill>
          <a:ln w="12700">
            <a:solidFill>
              <a:srgbClr val="20E070">
                <a:alpha val="75000"/>
              </a:srgbClr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886968" y="1581912"/>
            <a:ext cx="288950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0E070"/>
                </a:solidFill>
              </a:rPr>
              <a:t>Containerized app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886968" y="1965960"/>
            <a:ext cx="288950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</a:rPr>
              <a:t>Dockerfile and docker-compose run the demo on port 3000.</a:t>
            </a:r>
            <a:endParaRPr lang="en-US" sz="1150" dirty="0"/>
          </a:p>
        </p:txBody>
      </p:sp>
      <p:sp>
        <p:nvSpPr>
          <p:cNvPr id="10" name="Shape 8"/>
          <p:cNvSpPr/>
          <p:nvPr/>
        </p:nvSpPr>
        <p:spPr>
          <a:xfrm>
            <a:off x="4434840" y="1417320"/>
            <a:ext cx="3291840" cy="1234440"/>
          </a:xfrm>
          <a:prstGeom prst="roundRect">
            <a:avLst>
              <a:gd name="adj" fmla="val 7407"/>
            </a:avLst>
          </a:prstGeom>
          <a:solidFill>
            <a:srgbClr val="10131D">
              <a:alpha val="97000"/>
            </a:srgbClr>
          </a:solidFill>
          <a:ln w="12700">
            <a:solidFill>
              <a:srgbClr val="00A8FF">
                <a:alpha val="75000"/>
              </a:srgbClr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4636008" y="1581912"/>
            <a:ext cx="288950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0A8FF"/>
                </a:solidFill>
              </a:rPr>
              <a:t>Proof package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4636008" y="1965960"/>
            <a:ext cx="288950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</a:rPr>
              <a:t>Screenshots, demo walkthrough, API health, App Bridge state, and checksums.</a:t>
            </a:r>
            <a:endParaRPr lang="en-US" sz="1150" dirty="0"/>
          </a:p>
        </p:txBody>
      </p:sp>
      <p:sp>
        <p:nvSpPr>
          <p:cNvPr id="13" name="Shape 11"/>
          <p:cNvSpPr/>
          <p:nvPr/>
        </p:nvSpPr>
        <p:spPr>
          <a:xfrm>
            <a:off x="8183880" y="1417320"/>
            <a:ext cx="3291840" cy="1234440"/>
          </a:xfrm>
          <a:prstGeom prst="roundRect">
            <a:avLst>
              <a:gd name="adj" fmla="val 7407"/>
            </a:avLst>
          </a:prstGeom>
          <a:solidFill>
            <a:srgbClr val="10131D">
              <a:alpha val="97000"/>
            </a:srgbClr>
          </a:solidFill>
          <a:ln w="12700">
            <a:solidFill>
              <a:srgbClr val="FF2BD6">
                <a:alpha val="75000"/>
              </a:srgbClr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8385048" y="1581912"/>
            <a:ext cx="288950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FF2BD6"/>
                </a:solidFill>
              </a:rPr>
              <a:t>Tests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8385048" y="1965960"/>
            <a:ext cx="288950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</a:rPr>
              <a:t>Smoke test, syntax checks, and Fireworks live classification proof.</a:t>
            </a:r>
            <a:endParaRPr lang="en-US" sz="1150" dirty="0"/>
          </a:p>
        </p:txBody>
      </p:sp>
      <p:sp>
        <p:nvSpPr>
          <p:cNvPr id="16" name="Text 14"/>
          <p:cNvSpPr/>
          <p:nvPr/>
        </p:nvSpPr>
        <p:spPr>
          <a:xfrm>
            <a:off x="822960" y="3246120"/>
            <a:ext cx="3200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F0FF"/>
                </a:solidFill>
              </a:rPr>
              <a:t>Clean clone command path</a:t>
            </a:r>
            <a:endParaRPr lang="en-US" sz="1300" dirty="0"/>
          </a:p>
        </p:txBody>
      </p:sp>
      <p:sp>
        <p:nvSpPr>
          <p:cNvPr id="17" name="Text 15"/>
          <p:cNvSpPr/>
          <p:nvPr/>
        </p:nvSpPr>
        <p:spPr>
          <a:xfrm>
            <a:off x="822960" y="3639312"/>
            <a:ext cx="4937760" cy="1371600"/>
          </a:xfrm>
          <a:prstGeom prst="rect">
            <a:avLst/>
          </a:prstGeom>
          <a:solidFill>
            <a:srgbClr val="171B28"/>
          </a:solidFill>
          <a:ln w="12700">
            <a:solidFill>
              <a:srgbClr val="26324B"/>
            </a:solidFill>
          </a:ln>
        </p:spPr>
        <p:txBody>
          <a:bodyPr wrap="square" lIns="1016" tIns="1016" rIns="1016" bIns="1016" rtlCol="0" anchor="ctr">
            <a:normAutofit/>
          </a:bodyPr>
          <a:lstStyle/>
          <a:p>
            <a:pPr indent="0" marL="0">
              <a:buNone/>
            </a:pPr>
            <a:r>
              <a:rPr lang="en-US" sz="1500" dirty="0">
                <a:solidFill>
                  <a:srgbClr val="FFFFFF"/>
                </a:solidFill>
                <a:latin typeface="Aptos Mono" pitchFamily="34" charset="0"/>
                <a:ea typeface="Aptos Mono" pitchFamily="34" charset="-122"/>
                <a:cs typeface="Aptos Mono" pitchFamily="34" charset="-120"/>
              </a:rPr>
              <a:t>git clone https://github.com/jaydumisuni/hunter-foreman.git</a:t>
            </a:r>
            <a:endParaRPr lang="en-US" sz="1500" dirty="0"/>
          </a:p>
          <a:p>
            <a:pPr indent="0" marL="0">
              <a:buNone/>
            </a:pPr>
            <a:r>
              <a:rPr lang="en-US" sz="1500" dirty="0">
                <a:solidFill>
                  <a:srgbClr val="FFFFFF"/>
                </a:solidFill>
                <a:latin typeface="Aptos Mono" pitchFamily="34" charset="0"/>
                <a:ea typeface="Aptos Mono" pitchFamily="34" charset="-122"/>
                <a:cs typeface="Aptos Mono" pitchFamily="34" charset="-120"/>
              </a:rPr>
              <a:t>cd hunter-foreman</a:t>
            </a:r>
            <a:endParaRPr lang="en-US" sz="1500" dirty="0"/>
          </a:p>
          <a:p>
            <a:pPr indent="0" marL="0">
              <a:buNone/>
            </a:pPr>
            <a:r>
              <a:rPr lang="en-US" sz="1500" dirty="0">
                <a:solidFill>
                  <a:srgbClr val="FFFFFF"/>
                </a:solidFill>
                <a:latin typeface="Aptos Mono" pitchFamily="34" charset="0"/>
                <a:ea typeface="Aptos Mono" pitchFamily="34" charset="-122"/>
                <a:cs typeface="Aptos Mono" pitchFamily="34" charset="-120"/>
              </a:rPr>
              <a:t>docker compose up --build</a:t>
            </a:r>
            <a:endParaRPr lang="en-US" sz="1500" dirty="0"/>
          </a:p>
          <a:p>
            <a:pPr indent="0" marL="0">
              <a:buNone/>
            </a:pPr>
            <a:r>
              <a:rPr lang="en-US" sz="1500" dirty="0">
                <a:solidFill>
                  <a:srgbClr val="FFFFFF"/>
                </a:solidFill>
                <a:latin typeface="Aptos Mono" pitchFamily="34" charset="0"/>
                <a:ea typeface="Aptos Mono" pitchFamily="34" charset="-122"/>
                <a:cs typeface="Aptos Mono" pitchFamily="34" charset="-120"/>
              </a:rPr>
              <a:t>open http://localhost:3000</a:t>
            </a:r>
            <a:endParaRPr lang="en-US" sz="1500" dirty="0"/>
          </a:p>
        </p:txBody>
      </p:sp>
      <p:sp>
        <p:nvSpPr>
          <p:cNvPr id="18" name="Text 16"/>
          <p:cNvSpPr/>
          <p:nvPr/>
        </p:nvSpPr>
        <p:spPr>
          <a:xfrm>
            <a:off x="6400800" y="3401568"/>
            <a:ext cx="4389120" cy="128016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rmAutofit/>
          </a:bodyPr>
          <a:lstStyle/>
          <a:p>
            <a:r>
              <a:rPr lang="en-US" sz="1500" dirty="0">
                <a:solidFill>
                  <a:srgbClr val="FFFFFF"/>
                </a:solidFill>
              </a:rPr>
              <a:t>README visuals are WebP for fast loading
</a:t>
            </a:r>
            <a:endParaRPr lang="en-US" sz="1500" dirty="0"/>
          </a:p>
          <a:p>
            <a:r>
              <a:rPr lang="en-US" sz="1500" dirty="0">
                <a:solidFill>
                  <a:srgbClr val="FFFFFF"/>
                </a:solidFill>
              </a:rPr>
              <a:t>Original proof evidence remains traceable
</a:t>
            </a:r>
            <a:endParaRPr lang="en-US" sz="1500" dirty="0"/>
          </a:p>
          <a:p>
            <a:r>
              <a:rPr lang="en-US" sz="1500" dirty="0">
                <a:solidFill>
                  <a:srgbClr val="FFFFFF"/>
                </a:solidFill>
              </a:rPr>
              <a:t>Fallback behavior is documented instead of hidden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THETECHGUY DIGITAL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Hunter Foreman</dc:title>
  <dc:subject>Hunter Foreman hackathon pitch deck</dc:subject>
  <dc:creator>THETECHGUY DIGITAL SOLUTIONS</dc:creator>
  <cp:lastModifiedBy>THETECHGUY DIGITAL SOLUTIONS</cp:lastModifiedBy>
  <cp:revision>1</cp:revision>
  <dcterms:created xsi:type="dcterms:W3CDTF">2026-07-09T16:54:21Z</dcterms:created>
  <dcterms:modified xsi:type="dcterms:W3CDTF">2026-07-09T16:54:21Z</dcterms:modified>
</cp:coreProperties>
</file>